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80" r:id="rId4"/>
    <p:sldId id="258" r:id="rId5"/>
    <p:sldId id="279" r:id="rId6"/>
    <p:sldId id="259" r:id="rId7"/>
    <p:sldId id="257" r:id="rId8"/>
    <p:sldId id="269" r:id="rId9"/>
    <p:sldId id="268" r:id="rId10"/>
    <p:sldId id="261" r:id="rId11"/>
    <p:sldId id="263" r:id="rId12"/>
    <p:sldId id="264" r:id="rId13"/>
    <p:sldId id="265" r:id="rId14"/>
    <p:sldId id="266" r:id="rId15"/>
    <p:sldId id="267" r:id="rId16"/>
    <p:sldId id="276" r:id="rId17"/>
    <p:sldId id="277" r:id="rId18"/>
    <p:sldId id="278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72" r:id="rId29"/>
    <p:sldId id="271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9"/>
    <p:restoredTop sz="94719"/>
  </p:normalViewPr>
  <p:slideViewPr>
    <p:cSldViewPr snapToGrid="0" snapToObjects="1">
      <p:cViewPr varScale="1">
        <p:scale>
          <a:sx n="132" d="100"/>
          <a:sy n="132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AE71-FB0C-B945-951B-61F0A63A7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FC7A3-33ED-DB4B-BB95-BE049A07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8EB2C-7D7C-EE44-BA22-10832DC5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00609-4BBB-FA45-A81B-4D016B5E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DFAC-AD8E-0845-8C86-5337FEC3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0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BC13-50D1-144D-A82D-735DE1FF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82D54-C5C8-5D4D-BA4C-F56FE101C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DD65-09F9-CF40-8BD3-31E77918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38F7-23C9-F441-81AA-DB840F01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F449F-293A-CF4F-9BD4-88F38B1B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6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7A39B-06C4-654B-B68C-58E2C9F4F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7A096-51A3-5C47-A348-3E74B2D5A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36C70-16B2-C448-A004-F3EDE616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0B07B-0472-4D45-A25B-3239F5B30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0F535-2F8A-3146-84C1-C9942FD7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6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AD1-62C4-7946-A1CA-45E0353C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9419B-EC83-FD4B-99AC-806759BC6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D78C-788D-6449-AA3A-A4991FD4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B5061-7743-354E-86A5-43D02EEA1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83FF6-92D3-504D-A6FA-F543D24A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1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1234-0AAC-1142-9F50-EF7D19C0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3DA52-5CE6-D248-BA40-EBBE38E87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2EF10-B1F2-244B-BF3E-E7195CE31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6F4FF-E4BA-B941-A3FE-ABF8B23A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10F20-22FA-F049-8326-2FAF3E10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9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55CF-6C58-184F-931A-3C6DF15E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CE68-C6E1-CA46-A9F0-E8F53DEF0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8DD3C-CDFE-2E4A-B4F0-14FF64B64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19D52-6D59-6746-BF78-095DB96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54086-D705-EB49-A502-E839F1E55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B41-3F53-F345-B826-F7294A1D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1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1606-97D7-8543-9793-161ED450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BB63F-449C-3940-84AE-8EB529DE8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11C8A-07AD-2F48-A144-DFC21E8B4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EA833-AD1E-FB40-AA9B-D4B83F706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92C92-0513-CE40-8711-7F54A8D3B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44DC7C-AA1E-174B-A701-A1463771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FB017-38B2-954F-8CD1-25F99DBF3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1E516-5616-0642-8B63-38ADE9FD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4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CC0C-E297-0347-A2BB-0A60C6D1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018B1-8A62-2C42-AAF1-27FCCE857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7D9C1-5B3B-2947-9D0E-927001FC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31AA7-D7E1-D14E-B197-E62710F3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3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C1086-F259-9B4C-8E94-4B27BC7C9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F9330-011E-8340-B3C2-560EE185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4EC75-2E8F-5E4E-A756-ECEED4C8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4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FE89-8A9E-704E-89A7-89E4C3FDB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413B7-BEFC-FF40-B15D-E2F5389E8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9BF2D-74C8-8843-9935-34C8C71E1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03FA8-B2B2-4741-BEC1-0A4BB41B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A3C3D-D283-C14E-8DF1-8A815C39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EBF74-CA6C-3143-ADC0-33827F32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4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BC0B-C8D3-464A-9404-A558DFC7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20EA7-0186-3B4C-AD8F-13D2541BA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89AB0-79B4-2F45-BE37-9607B1488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491B8-D268-D349-821A-01DF1FE9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6B666-3B6A-B243-85D2-76358633F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06DA2-63B8-344A-A811-5AF004C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61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0B2A3-CB79-C74F-BC36-A3D7FAB2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8E476-90B7-BE4F-B812-7BB4E6FC5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2F9DB-E838-924B-9F95-73A572FF1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9FC1-5F56-154D-9AF1-179D7FBBA03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31EBB-BA92-2843-A336-6190F5B68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8147-1C9E-9E4A-947B-5E7B1E031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7E425-394C-7D43-B5A9-F095DAC89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hree Devanagari 714" panose="02000600000000000000" pitchFamily="2" charset="0"/>
          <a:ea typeface="+mj-ea"/>
          <a:cs typeface="Shree Devanagari 714" panose="020006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hree Devanagari 714" panose="02000600000000000000" pitchFamily="2" charset="0"/>
          <a:ea typeface="+mn-ea"/>
          <a:cs typeface="Shree Devanagari 714" panose="020006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hree Devanagari 714" panose="02000600000000000000" pitchFamily="2" charset="0"/>
          <a:ea typeface="+mn-ea"/>
          <a:cs typeface="Shree Devanagari 714" panose="020006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hree Devanagari 714" panose="02000600000000000000" pitchFamily="2" charset="0"/>
          <a:ea typeface="+mn-ea"/>
          <a:cs typeface="Shree Devanagari 714" panose="020006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ree Devanagari 714" panose="02000600000000000000" pitchFamily="2" charset="0"/>
          <a:ea typeface="+mn-ea"/>
          <a:cs typeface="Shree Devanagari 714" panose="020006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ree Devanagari 714" panose="02000600000000000000" pitchFamily="2" charset="0"/>
          <a:ea typeface="+mn-ea"/>
          <a:cs typeface="Shree Devanagari 714" panose="020006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52A57C-B3E1-8E4C-929D-E7579499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6" y="1682921"/>
            <a:ext cx="11150600" cy="302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9EE943-EB9D-3145-B8F9-EEE289D24C05}"/>
              </a:ext>
            </a:extLst>
          </p:cNvPr>
          <p:cNvSpPr txBox="1"/>
          <p:nvPr/>
        </p:nvSpPr>
        <p:spPr>
          <a:xfrm>
            <a:off x="4188116" y="5627466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Bradley Schoeneweis</a:t>
            </a:r>
          </a:p>
        </p:txBody>
      </p:sp>
    </p:spTree>
    <p:extLst>
      <p:ext uri="{BB962C8B-B14F-4D97-AF65-F5344CB8AC3E}">
        <p14:creationId xmlns:p14="http://schemas.microsoft.com/office/powerpoint/2010/main" val="135012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625C-9091-4C40-8550-576E6C83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Interaction with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66736-9FE8-5C46-859C-B9A204483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Shell (like MySQL)</a:t>
            </a:r>
          </a:p>
          <a:p>
            <a:r>
              <a:rPr lang="en-US" sz="3600" dirty="0"/>
              <a:t>Scripting (using JavaScript) </a:t>
            </a:r>
          </a:p>
          <a:p>
            <a:r>
              <a:rPr lang="en-US" sz="3600" dirty="0"/>
              <a:t>Driver Languages</a:t>
            </a:r>
          </a:p>
          <a:p>
            <a:pPr lvl="1"/>
            <a:r>
              <a:rPr lang="en-US" sz="3200" dirty="0"/>
              <a:t>Python, Java, Rust, C++,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5E5CE-FD4C-F840-98EC-7707E57E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9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D0C8-4570-C94B-AA20-F396E982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Basic Shell ‘Read’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F6B5-5865-F140-84EA-93CE75E6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3200" dirty="0"/>
              <a:t> – Shows current database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/>
              <a:t>– Shows all databases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/>
              <a:t>– Selects a database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show collections </a:t>
            </a:r>
            <a:r>
              <a:rPr lang="en-US" sz="3200" dirty="0"/>
              <a:t>– Shows all collections in a </a:t>
            </a:r>
            <a:r>
              <a:rPr lang="en-US" sz="3200" dirty="0" err="1"/>
              <a:t>db</a:t>
            </a:r>
            <a:endParaRPr lang="en-US" sz="3200" dirty="0"/>
          </a:p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db.collection.find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3200" dirty="0"/>
              <a:t>– Shows all documents in a collection</a:t>
            </a:r>
          </a:p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db.collection.find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().pretty() </a:t>
            </a:r>
            <a:r>
              <a:rPr lang="en-US" sz="3200" dirty="0"/>
              <a:t>– Much more readable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362C8-E181-B645-85F6-9F6D66B8C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9F74-457F-B240-A239-6CC5F1A9E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CRUD Operations: Create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07F67F-6006-2044-A8FA-6D5DADEB4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164" y="1690688"/>
            <a:ext cx="8247671" cy="2757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227C9-6247-7944-B145-31DC581B4C57}"/>
              </a:ext>
            </a:extLst>
          </p:cNvPr>
          <p:cNvSpPr txBox="1"/>
          <p:nvPr/>
        </p:nvSpPr>
        <p:spPr>
          <a:xfrm>
            <a:off x="1465729" y="5136776"/>
            <a:ext cx="88750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Can also do </a:t>
            </a:r>
            <a:r>
              <a:rPr lang="en-US" sz="2800" dirty="0" err="1">
                <a:latin typeface="Shree Devanagari 714" panose="02000600000000000000" pitchFamily="2" charset="0"/>
                <a:cs typeface="Shree Devanagari 714" panose="02000600000000000000" pitchFamily="2" charset="0"/>
              </a:rPr>
              <a:t>db.users.insertMany</a:t>
            </a:r>
            <a:r>
              <a:rPr lang="en-US" sz="28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() with each document separated by a comma.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5956B-F1AE-A84B-99A9-1EDDE708F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0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FEED-C8EE-F649-90A3-58DF1E59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CRUD Operations: Read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537011-CAC8-D242-8B98-D36BCE27E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950" y="1869140"/>
            <a:ext cx="10408026" cy="1734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BC329E-DB69-114E-8043-83BC31212CDF}"/>
              </a:ext>
            </a:extLst>
          </p:cNvPr>
          <p:cNvSpPr txBox="1"/>
          <p:nvPr/>
        </p:nvSpPr>
        <p:spPr>
          <a:xfrm>
            <a:off x="2532529" y="4397188"/>
            <a:ext cx="71269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The query criteria, projection, and cursor modifier are all optional, and have many different options/methods that can be referenced in the docs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A4B87-5691-0B4C-B1F6-B085E3E6286E}"/>
              </a:ext>
            </a:extLst>
          </p:cNvPr>
          <p:cNvSpPr txBox="1"/>
          <p:nvPr/>
        </p:nvSpPr>
        <p:spPr>
          <a:xfrm>
            <a:off x="5701553" y="2353235"/>
            <a:ext cx="150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$ = operator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D4B77-46B9-E54C-B6C3-12DACEE9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83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A47C-7E89-4648-8D74-D63EFDFD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CRUD Operations: Update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B94E19-013F-144D-8F03-C8DA86641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546" y="1690688"/>
            <a:ext cx="9284908" cy="1885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B586C-7C9E-0048-825A-0404FB1C431B}"/>
              </a:ext>
            </a:extLst>
          </p:cNvPr>
          <p:cNvSpPr txBox="1"/>
          <p:nvPr/>
        </p:nvSpPr>
        <p:spPr>
          <a:xfrm>
            <a:off x="1927412" y="4117418"/>
            <a:ext cx="8337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Other common operations include: </a:t>
            </a:r>
          </a:p>
          <a:p>
            <a:pPr algn="ctr"/>
            <a:r>
              <a:rPr lang="en-US" sz="3200" dirty="0" err="1">
                <a:latin typeface="Shree Devanagari 714" panose="02000600000000000000" pitchFamily="2" charset="0"/>
                <a:cs typeface="Shree Devanagari 714" panose="02000600000000000000" pitchFamily="2" charset="0"/>
              </a:rPr>
              <a:t>updateOne</a:t>
            </a:r>
            <a:r>
              <a:rPr lang="en-US" sz="32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()</a:t>
            </a:r>
          </a:p>
          <a:p>
            <a:pPr algn="ctr"/>
            <a:r>
              <a:rPr lang="en-US" sz="3200" dirty="0" err="1">
                <a:latin typeface="Shree Devanagari 714" panose="02000600000000000000" pitchFamily="2" charset="0"/>
                <a:cs typeface="Shree Devanagari 714" panose="02000600000000000000" pitchFamily="2" charset="0"/>
              </a:rPr>
              <a:t>updateMany</a:t>
            </a:r>
            <a:r>
              <a:rPr lang="en-US" sz="32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61003-C797-614D-9260-6CB29336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6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34E-BAD6-B946-915F-B9E99743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CRUD Operations: Delete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8ECFD4-7434-5443-8DFB-5583E86BF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302" y="1990164"/>
            <a:ext cx="9653498" cy="150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6C7658-6B20-934A-A68B-F04B5E368125}"/>
              </a:ext>
            </a:extLst>
          </p:cNvPr>
          <p:cNvSpPr txBox="1"/>
          <p:nvPr/>
        </p:nvSpPr>
        <p:spPr>
          <a:xfrm>
            <a:off x="2586318" y="4383741"/>
            <a:ext cx="7019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Other common operations include:</a:t>
            </a:r>
          </a:p>
          <a:p>
            <a:pPr algn="ctr"/>
            <a:r>
              <a:rPr lang="en-US" sz="3200" dirty="0" err="1">
                <a:latin typeface="Shree Devanagari 714" panose="02000600000000000000" pitchFamily="2" charset="0"/>
                <a:cs typeface="Shree Devanagari 714" panose="02000600000000000000" pitchFamily="2" charset="0"/>
              </a:rPr>
              <a:t>deleteOne</a:t>
            </a:r>
            <a:r>
              <a:rPr lang="en-US" sz="32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D8F99-7863-0C4E-99A3-3778DC9A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3BC9-48BC-624B-9B40-8A4F3CF55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Other Common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E6F-1F53-834C-82EE-04F5B0FA9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8246"/>
          </a:xfrm>
        </p:spPr>
        <p:txBody>
          <a:bodyPr/>
          <a:lstStyle/>
          <a:p>
            <a:r>
              <a:rPr lang="en-US" dirty="0"/>
              <a:t>Sorting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db.collection.find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().sort({name: 1})</a:t>
            </a:r>
          </a:p>
          <a:p>
            <a:pPr lvl="2"/>
            <a:r>
              <a:rPr lang="en-US" dirty="0"/>
              <a:t>1 is ascending order, use -1 for descending order</a:t>
            </a:r>
          </a:p>
          <a:p>
            <a:r>
              <a:rPr lang="en-US" dirty="0"/>
              <a:t>Limit/Skip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db.collection.find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().limit(5)</a:t>
            </a:r>
          </a:p>
          <a:p>
            <a:pPr lvl="2"/>
            <a:r>
              <a:rPr lang="en-US" dirty="0"/>
              <a:t>Limits the return value to 5 documents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db.collection.find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().skip(2)</a:t>
            </a:r>
          </a:p>
          <a:p>
            <a:pPr lvl="2"/>
            <a:r>
              <a:rPr lang="en-US" dirty="0"/>
              <a:t>Skips the first 2 stored documents</a:t>
            </a:r>
          </a:p>
          <a:p>
            <a:r>
              <a:rPr lang="en-US" dirty="0"/>
              <a:t>Projection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db.find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({}, {name: 1, _id: 0}</a:t>
            </a:r>
          </a:p>
          <a:p>
            <a:pPr lvl="2"/>
            <a:r>
              <a:rPr lang="en-US" dirty="0"/>
              <a:t>Only shows the name field, suppresses _id</a:t>
            </a:r>
          </a:p>
          <a:p>
            <a:pPr lvl="2"/>
            <a:r>
              <a:rPr lang="en-US" dirty="0"/>
              <a:t>Can’t overlap 1’s and 0’s unless it’s _id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8C063-1502-B642-BB26-928E396E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1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C191-DD09-064F-806B-2DFE1ED4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3FD06-0EC4-CA4F-9747-8052BB7E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41" y="1852519"/>
            <a:ext cx="11196918" cy="4351338"/>
          </a:xfrm>
        </p:spPr>
        <p:txBody>
          <a:bodyPr>
            <a:normAutofit/>
          </a:bodyPr>
          <a:lstStyle/>
          <a:p>
            <a:r>
              <a:rPr lang="en-US" sz="3600" dirty="0"/>
              <a:t>Comparison</a:t>
            </a:r>
          </a:p>
          <a:p>
            <a:pPr lvl="1"/>
            <a:r>
              <a:rPr lang="en-US" sz="3200" dirty="0"/>
              <a:t>$</a:t>
            </a:r>
            <a:r>
              <a:rPr lang="en-US" sz="3200" dirty="0" err="1"/>
              <a:t>eq</a:t>
            </a:r>
            <a:r>
              <a:rPr lang="en-US" sz="3200" dirty="0"/>
              <a:t>, $</a:t>
            </a:r>
            <a:r>
              <a:rPr lang="en-US" sz="3200" dirty="0" err="1"/>
              <a:t>gte</a:t>
            </a:r>
            <a:r>
              <a:rPr lang="en-US" sz="3200" dirty="0"/>
              <a:t>, $</a:t>
            </a:r>
            <a:r>
              <a:rPr lang="en-US" sz="3200" dirty="0" err="1"/>
              <a:t>gt</a:t>
            </a:r>
            <a:r>
              <a:rPr lang="en-US" sz="3200" dirty="0"/>
              <a:t>, $</a:t>
            </a:r>
            <a:r>
              <a:rPr lang="en-US" sz="3200" dirty="0" err="1"/>
              <a:t>lte</a:t>
            </a:r>
            <a:r>
              <a:rPr lang="en-US" sz="3200" dirty="0"/>
              <a:t>, $</a:t>
            </a:r>
            <a:r>
              <a:rPr lang="en-US" sz="3200" dirty="0" err="1"/>
              <a:t>lt</a:t>
            </a:r>
            <a:r>
              <a:rPr lang="en-US" sz="3200" dirty="0"/>
              <a:t>, $ne, etc.</a:t>
            </a:r>
          </a:p>
          <a:p>
            <a:pPr lvl="1"/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db.inventory.find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({qty: {$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 20}})</a:t>
            </a:r>
          </a:p>
          <a:p>
            <a:r>
              <a:rPr lang="en-US" sz="3600" dirty="0"/>
              <a:t>Logical</a:t>
            </a:r>
          </a:p>
          <a:p>
            <a:pPr lvl="1"/>
            <a:r>
              <a:rPr lang="en-US" sz="3200" dirty="0"/>
              <a:t>$and, $or, $not, $nor</a:t>
            </a:r>
          </a:p>
          <a:p>
            <a:pPr lvl="1"/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db.inventory.find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({$or: [{qty: {$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 50}, {price: 15}]})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0F502-4834-B84C-8A38-DEE14699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7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AD18-77FB-C742-A913-83E6075B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Update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ABF32-413D-BF46-AD4C-0B8529507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$set</a:t>
            </a:r>
          </a:p>
          <a:p>
            <a:pPr lvl="1"/>
            <a:r>
              <a:rPr lang="en-US" dirty="0"/>
              <a:t>Updates a field or adds a new field if it doesn’t exist.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Db.products.update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({_id: 4}, {$set: {qty: 50, price: 10}})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$rename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$unset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99172-7DFA-9841-8DC7-21FCEE41E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63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E19E-F344-1046-96E3-597EB062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One-to-One: </a:t>
            </a:r>
            <a:r>
              <a:rPr lang="en-US" sz="6600" i="1" dirty="0"/>
              <a:t>Normalized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C3B0DF-431C-BB41-A52A-BD841D83D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950" y="1842294"/>
            <a:ext cx="8928100" cy="431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054579-36E1-B84C-B071-924821A6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2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4ECF7E-1DD9-2C40-A23B-A5E385FA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31" y="1322339"/>
            <a:ext cx="3278292" cy="1311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71769-9DDF-A044-B3C9-224FBEB0D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03" y="4297720"/>
            <a:ext cx="3239769" cy="1344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2E73B8-C2F0-D245-9D18-6022179D5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342" y="1330922"/>
            <a:ext cx="3278292" cy="1229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0463B-A661-6540-A853-548AB0BC9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63" y="4394431"/>
            <a:ext cx="3743538" cy="1310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25CE90-1852-404E-9A44-8806ECB60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374" y="4256741"/>
            <a:ext cx="3239769" cy="1619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78E459-DA53-D947-A55F-E6B666887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889" r="91556">
                        <a14:foregroundMark x1="6889" y1="56250" x2="6889" y2="56250"/>
                        <a14:foregroundMark x1="32222" y1="34375" x2="32222" y2="34375"/>
                        <a14:foregroundMark x1="49667" y1="34375" x2="49667" y2="34375"/>
                        <a14:foregroundMark x1="66111" y1="35625" x2="66111" y2="35625"/>
                        <a14:foregroundMark x1="77000" y1="30938" x2="77000" y2="30938"/>
                        <a14:foregroundMark x1="91556" y1="39063" x2="91556" y2="39063"/>
                        <a14:foregroundMark x1="68889" y1="33438" x2="68889" y2="33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177" y="1289944"/>
            <a:ext cx="4043191" cy="1437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926740-5467-6040-96B6-21DC15BD41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46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E19E-F344-1046-96E3-597EB062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One-to-One: </a:t>
            </a:r>
            <a:r>
              <a:rPr lang="en-US" sz="6600" i="1" dirty="0"/>
              <a:t>Embedded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54579-36E1-B84C-B071-924821A6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D7AC11-0256-7C4B-887B-7EB1B2731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140744"/>
            <a:ext cx="8928100" cy="3721100"/>
          </a:xfrm>
        </p:spPr>
      </p:pic>
    </p:spTree>
    <p:extLst>
      <p:ext uri="{BB962C8B-B14F-4D97-AF65-F5344CB8AC3E}">
        <p14:creationId xmlns:p14="http://schemas.microsoft.com/office/powerpoint/2010/main" val="2835038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E19E-F344-1046-96E3-597EB062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One-to-Many: </a:t>
            </a:r>
            <a:r>
              <a:rPr lang="en-US" sz="6600" i="1" dirty="0"/>
              <a:t>Normalized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54579-36E1-B84C-B071-924821A6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6824BB-DA90-644A-BB32-04B61C01B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6824" y="1278349"/>
            <a:ext cx="7358352" cy="5573873"/>
          </a:xfrm>
        </p:spPr>
      </p:pic>
    </p:spTree>
    <p:extLst>
      <p:ext uri="{BB962C8B-B14F-4D97-AF65-F5344CB8AC3E}">
        <p14:creationId xmlns:p14="http://schemas.microsoft.com/office/powerpoint/2010/main" val="2158064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E19E-F344-1046-96E3-597EB062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One-to-Many: </a:t>
            </a:r>
            <a:r>
              <a:rPr lang="en-US" sz="6600" i="1" dirty="0"/>
              <a:t>Normalized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54579-36E1-B84C-B071-924821A6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6824BB-DA90-644A-BB32-04B61C01B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6824" y="1278349"/>
            <a:ext cx="7358352" cy="5573873"/>
          </a:xfrm>
        </p:spPr>
      </p:pic>
    </p:spTree>
    <p:extLst>
      <p:ext uri="{BB962C8B-B14F-4D97-AF65-F5344CB8AC3E}">
        <p14:creationId xmlns:p14="http://schemas.microsoft.com/office/powerpoint/2010/main" val="1596011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E19E-F344-1046-96E3-597EB062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One-to-Many: </a:t>
            </a:r>
            <a:r>
              <a:rPr lang="en-US" sz="6600" i="1" dirty="0"/>
              <a:t>Embedded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54579-36E1-B84C-B071-924821A6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A8C76E-581A-404A-9E95-8454D0680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0468" y="1377449"/>
            <a:ext cx="7905074" cy="5480551"/>
          </a:xfrm>
        </p:spPr>
      </p:pic>
    </p:spTree>
    <p:extLst>
      <p:ext uri="{BB962C8B-B14F-4D97-AF65-F5344CB8AC3E}">
        <p14:creationId xmlns:p14="http://schemas.microsoft.com/office/powerpoint/2010/main" val="3602409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29BC-B1D3-8A42-9C13-1DD689E6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A0521-07F6-2942-B2EB-4F77EFA1D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910" y="0"/>
            <a:ext cx="7388180" cy="687248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2BB85-14D8-0547-AD0D-7F02F0677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53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D685-EE8C-6548-AB4C-8EF7D67A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864084-A886-0047-B271-78FF78897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647" y="19317"/>
            <a:ext cx="7656706" cy="683868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2548D-5EEC-8741-B857-1E889BB2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04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9DA1-F2E2-C044-B199-FE71A4A4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14E0E-A6B4-0A47-9C0C-63CAAEB3E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928" y="0"/>
            <a:ext cx="7126144" cy="68618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DECAC-4D1D-4442-84B2-5A1D7B3C1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52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C6D5-900F-EE48-9E37-59A1EAD5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More Complex 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0D1B9-5662-F64A-9209-68B2758C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165" y="1825625"/>
            <a:ext cx="9163670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E72FE-8F74-F04D-AA18-9667D6D6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1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03466-06C5-6944-8E9B-76BD6E67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2" y="2745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Script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D6D3D-7B63-AC4A-8001-2F2531E5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69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03466-06C5-6944-8E9B-76BD6E67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2" y="2745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Shell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A09D5-0805-6748-841E-68E2BBB53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2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CD10-204B-5041-8497-C3A33C9D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NoSQL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A7E5B-8E96-DE4A-98FE-D41D6ED4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4 basic types:</a:t>
            </a:r>
          </a:p>
          <a:p>
            <a:pPr lvl="1"/>
            <a:r>
              <a:rPr lang="en-US" dirty="0"/>
              <a:t>Key-Value Store: Big hash table</a:t>
            </a:r>
          </a:p>
          <a:p>
            <a:pPr lvl="2"/>
            <a:r>
              <a:rPr lang="en-US" dirty="0"/>
              <a:t>DynamoDB, Voldemort, Redis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Wide-Column Stores: Column based instead of row based</a:t>
            </a:r>
          </a:p>
          <a:p>
            <a:pPr lvl="2"/>
            <a:r>
              <a:rPr lang="en-US" dirty="0"/>
              <a:t>Cassandra, HBase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Document Databases: Complex documents (JSON, BSON)</a:t>
            </a:r>
          </a:p>
          <a:p>
            <a:pPr lvl="2"/>
            <a:r>
              <a:rPr lang="en-US" dirty="0"/>
              <a:t>MongoDB, CouchDB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Graph Databases: Edges and nodes to store data</a:t>
            </a:r>
          </a:p>
          <a:p>
            <a:pPr lvl="2"/>
            <a:r>
              <a:rPr lang="en-US" dirty="0"/>
              <a:t>Neo4J, </a:t>
            </a:r>
            <a:r>
              <a:rPr lang="en-US" dirty="0" err="1"/>
              <a:t>HyperGraphDB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A6B97-48D9-8A43-828A-663FC249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5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9A1F9-E09D-3C4E-AC6E-85357A60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03D7-B53E-3743-909A-B867D251D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docs.mongodb.com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EBDF4-B0EA-C041-8A42-533380FF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8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CEACAC-8439-484E-AFF6-B3931FB5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Advantages over Relational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1486A6-00AD-5749-932A-C567AE31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Schema-less</a:t>
            </a:r>
          </a:p>
          <a:p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No joins necessary, no complex transactions</a:t>
            </a:r>
          </a:p>
          <a:p>
            <a:pPr lvl="1"/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Horizontally scalable</a:t>
            </a:r>
          </a:p>
          <a:p>
            <a:pPr lvl="1"/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New data models</a:t>
            </a:r>
          </a:p>
          <a:p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Fast data access</a:t>
            </a:r>
          </a:p>
          <a:p>
            <a:pPr lvl="1"/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Cisco migrated from a relational database to MongoDB, and it reduced “latency 8x and eliminated downtime during system upgrades”</a:t>
            </a:r>
          </a:p>
          <a:p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Easy to scale</a:t>
            </a:r>
          </a:p>
          <a:p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Auto-</a:t>
            </a:r>
            <a:r>
              <a:rPr lang="en-US" dirty="0" err="1">
                <a:latin typeface="Shree Devanagari 714" panose="02000600000000000000" pitchFamily="2" charset="0"/>
                <a:cs typeface="Shree Devanagari 714" panose="02000600000000000000" pitchFamily="2" charset="0"/>
              </a:rPr>
              <a:t>Sharding</a:t>
            </a:r>
            <a:endParaRPr lang="en-US" dirty="0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  <a:p>
            <a:pPr lvl="1"/>
            <a:r>
              <a:rPr lang="en-US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Very difficult with relational, no need to rely on one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8F315-AB70-EF48-8BD9-E27B4216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F217-B549-DB49-BD00-8692B1A8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Use Cases?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37ED1-A5C3-CA4E-82FD-9A64A947A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View Applications</a:t>
            </a:r>
          </a:p>
          <a:p>
            <a:pPr lvl="1"/>
            <a:r>
              <a:rPr lang="en-US" dirty="0"/>
              <a:t>Aggregation of data from multiple sources into a central repository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Real-Time Analytics</a:t>
            </a:r>
          </a:p>
          <a:p>
            <a:r>
              <a:rPr lang="en-US" dirty="0"/>
              <a:t>Personalization Applications</a:t>
            </a:r>
          </a:p>
          <a:p>
            <a:r>
              <a:rPr lang="en-US" dirty="0"/>
              <a:t>Catalogs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112B4-48DE-9649-A4BD-7F7A3E90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0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4BA4-5211-5448-A87F-42D8F71BF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MongoDB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34E54-FE5A-C745-A71B-D54EBC0B4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i="1" dirty="0"/>
              <a:t>Database</a:t>
            </a:r>
            <a:r>
              <a:rPr lang="en-US" sz="3600" dirty="0"/>
              <a:t> – Holds the collections, each MongoDB server instance usually has multiple databases</a:t>
            </a:r>
          </a:p>
          <a:p>
            <a:r>
              <a:rPr lang="en-US" sz="3600" i="1" dirty="0"/>
              <a:t>Collection</a:t>
            </a:r>
            <a:r>
              <a:rPr lang="en-US" sz="3600" dirty="0"/>
              <a:t> – Group of documents that exist within Databases.  Has no schema, so can have different field with different data types (usually similar/related)</a:t>
            </a:r>
          </a:p>
          <a:p>
            <a:r>
              <a:rPr lang="en-US" sz="3600" i="1" dirty="0"/>
              <a:t>Document</a:t>
            </a:r>
            <a:r>
              <a:rPr lang="en-US" sz="3600" dirty="0"/>
              <a:t> – Set of key value pairs (in BSON: Binary JSON)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4E738-BB40-4647-9FAB-7FBE3C92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1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BC8F-8AFD-CF4F-9D32-8572DFFC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Terminology Overlap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9829F-641F-AC4B-8DAB-4897952E7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SQL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1409-2CC7-1E47-A0DA-670D2FE5B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16466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US" sz="1500" dirty="0"/>
          </a:p>
          <a:p>
            <a:pPr marL="0" indent="0" algn="ctr">
              <a:buNone/>
            </a:pPr>
            <a:r>
              <a:rPr lang="en-US" sz="3200" dirty="0"/>
              <a:t>Database</a:t>
            </a:r>
          </a:p>
          <a:p>
            <a:pPr marL="0" indent="0" algn="ctr">
              <a:buNone/>
            </a:pPr>
            <a:r>
              <a:rPr lang="en-US" sz="3200" dirty="0"/>
              <a:t>Table</a:t>
            </a:r>
          </a:p>
          <a:p>
            <a:pPr marL="0" indent="0" algn="ctr">
              <a:buNone/>
            </a:pPr>
            <a:r>
              <a:rPr lang="en-US" sz="3200" dirty="0"/>
              <a:t>Row</a:t>
            </a:r>
          </a:p>
          <a:p>
            <a:pPr marL="0" indent="0" algn="ctr">
              <a:buNone/>
            </a:pPr>
            <a:r>
              <a:rPr lang="en-US" sz="3200" dirty="0"/>
              <a:t>Column</a:t>
            </a:r>
          </a:p>
          <a:p>
            <a:pPr marL="0" indent="0" algn="ctr">
              <a:buNone/>
            </a:pPr>
            <a:r>
              <a:rPr lang="en-US" sz="3200" dirty="0"/>
              <a:t>Relationships / JOINs</a:t>
            </a:r>
          </a:p>
          <a:p>
            <a:pPr marL="0" indent="0" algn="ctr">
              <a:buNone/>
            </a:pPr>
            <a:r>
              <a:rPr lang="en-US" dirty="0"/>
              <a:t>Group By</a:t>
            </a:r>
          </a:p>
          <a:p>
            <a:pPr marL="0" indent="0" algn="ctr">
              <a:buNone/>
            </a:pPr>
            <a:endParaRPr lang="en-US" sz="1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dirty="0"/>
              <a:t>Primary Key: Assigned to a</a:t>
            </a:r>
          </a:p>
          <a:p>
            <a:pPr marL="0" indent="0" algn="ctr">
              <a:buNone/>
            </a:pPr>
            <a:r>
              <a:rPr lang="en-US" dirty="0"/>
              <a:t> particular value, can use *_id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508719-A983-A349-83C4-8DE2D9E08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4000" b="0" dirty="0"/>
              <a:t>MongoDB</a:t>
            </a:r>
            <a:r>
              <a:rPr lang="en-US" b="0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93B8D-E633-D943-A99A-0602DACC5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164666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US" sz="1500" dirty="0"/>
          </a:p>
          <a:p>
            <a:pPr marL="0" indent="0" algn="ctr">
              <a:buNone/>
            </a:pPr>
            <a:r>
              <a:rPr lang="en-US" sz="3200" dirty="0"/>
              <a:t>Database</a:t>
            </a:r>
          </a:p>
          <a:p>
            <a:pPr marL="0" indent="0" algn="ctr">
              <a:buNone/>
            </a:pPr>
            <a:r>
              <a:rPr lang="en-US" sz="3200" dirty="0"/>
              <a:t>Collection</a:t>
            </a:r>
          </a:p>
          <a:p>
            <a:pPr marL="0" indent="0" algn="ctr">
              <a:buNone/>
            </a:pPr>
            <a:r>
              <a:rPr lang="en-US" sz="3200" dirty="0"/>
              <a:t>Document</a:t>
            </a:r>
          </a:p>
          <a:p>
            <a:pPr marL="0" indent="0" algn="ctr">
              <a:buNone/>
            </a:pPr>
            <a:r>
              <a:rPr lang="en-US" sz="3200" dirty="0"/>
              <a:t>Field</a:t>
            </a:r>
          </a:p>
          <a:p>
            <a:pPr marL="0" indent="0" algn="ctr">
              <a:buNone/>
            </a:pPr>
            <a:r>
              <a:rPr lang="en-US" sz="3200" dirty="0"/>
              <a:t>Embedding Documents</a:t>
            </a:r>
          </a:p>
          <a:p>
            <a:pPr marL="0" indent="0" algn="ctr">
              <a:buNone/>
            </a:pPr>
            <a:r>
              <a:rPr lang="en-US" sz="3200" dirty="0"/>
              <a:t>Aggregation Pipeline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Primary Key: ‘_id’, automatically</a:t>
            </a:r>
          </a:p>
          <a:p>
            <a:pPr marL="0" indent="0" algn="ctr">
              <a:buNone/>
            </a:pPr>
            <a:r>
              <a:rPr lang="en-US" dirty="0"/>
              <a:t> generated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9270F0-98CF-794D-8F26-6AC2FB3E1F7C}"/>
              </a:ext>
            </a:extLst>
          </p:cNvPr>
          <p:cNvCxnSpPr>
            <a:cxnSpLocks/>
          </p:cNvCxnSpPr>
          <p:nvPr/>
        </p:nvCxnSpPr>
        <p:spPr>
          <a:xfrm>
            <a:off x="6011022" y="1681163"/>
            <a:ext cx="0" cy="35362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ACCA8B-1438-0148-9EDA-9E1457536C15}"/>
              </a:ext>
            </a:extLst>
          </p:cNvPr>
          <p:cNvCxnSpPr>
            <a:cxnSpLocks/>
          </p:cNvCxnSpPr>
          <p:nvPr/>
        </p:nvCxnSpPr>
        <p:spPr>
          <a:xfrm>
            <a:off x="839788" y="5217459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FF5643-8703-7B4E-BC27-D2F703684602}"/>
              </a:ext>
            </a:extLst>
          </p:cNvPr>
          <p:cNvCxnSpPr>
            <a:cxnSpLocks/>
          </p:cNvCxnSpPr>
          <p:nvPr/>
        </p:nvCxnSpPr>
        <p:spPr>
          <a:xfrm>
            <a:off x="839788" y="2398058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2B35A67-FC0A-9C4C-91B6-078F70F6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1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719B-1E04-D642-B6A8-CC004505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Document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D67E6-1F07-2646-B928-AA31B04B02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 is the key</a:t>
            </a:r>
          </a:p>
          <a:p>
            <a:r>
              <a:rPr lang="en-US" dirty="0"/>
              <a:t>Value can be any BSON data type</a:t>
            </a:r>
          </a:p>
          <a:p>
            <a:pPr lvl="1"/>
            <a:r>
              <a:rPr lang="en-US" dirty="0"/>
              <a:t>E.G. Timestamps, Strings, Arrays, </a:t>
            </a:r>
            <a:r>
              <a:rPr lang="en-US" dirty="0" err="1"/>
              <a:t>ObjectID’s</a:t>
            </a:r>
            <a:r>
              <a:rPr lang="en-US" dirty="0"/>
              <a:t>, Embedded Documents</a:t>
            </a:r>
          </a:p>
          <a:p>
            <a:r>
              <a:rPr lang="en-US" dirty="0"/>
              <a:t>Data types can vary for every document in a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888E3-59C9-F44F-B92A-DCC3ABA7F8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field1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value1,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field2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value2,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field3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value3,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3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fieldN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3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valueN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4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FC0A3-0DDF-A04B-B027-DBAA473CC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7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879C-75CA-E54B-8456-01F6A2AB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Example Document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594C1-AF35-BA4B-846D-F9895C1A0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_id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ObjectId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"5099803df3f4948bd2f98391"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"Alan"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"Turing" 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birth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Date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'Jun 23, 1912’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death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Date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'Jun 07, 1954’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2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contribs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"Turing machine"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"Turing test"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"Turingery" 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2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NumberLong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1250000</a:t>
            </a:r>
            <a:r>
              <a:rPr lang="en-US" sz="2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8D219-97E2-624E-B8C7-0377B3CB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48" y="6249429"/>
            <a:ext cx="2223752" cy="6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4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5101</TotalTime>
  <Words>762</Words>
  <Application>Microsoft Macintosh PowerPoint</Application>
  <PresentationFormat>Widescreen</PresentationFormat>
  <Paragraphs>139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Courier New</vt:lpstr>
      <vt:lpstr>Shree Devanagari 714</vt:lpstr>
      <vt:lpstr>Office Theme</vt:lpstr>
      <vt:lpstr>PowerPoint Presentation</vt:lpstr>
      <vt:lpstr>PowerPoint Presentation</vt:lpstr>
      <vt:lpstr>NoSQL Databases</vt:lpstr>
      <vt:lpstr>Advantages over Relational</vt:lpstr>
      <vt:lpstr>Use Cases?</vt:lpstr>
      <vt:lpstr>MongoDB Definitions</vt:lpstr>
      <vt:lpstr>Terminology Overlap</vt:lpstr>
      <vt:lpstr>Document Format</vt:lpstr>
      <vt:lpstr>Example Document</vt:lpstr>
      <vt:lpstr>Interaction with MongoDB</vt:lpstr>
      <vt:lpstr>Basic Shell ‘Read’ Operations</vt:lpstr>
      <vt:lpstr>CRUD Operations: Create</vt:lpstr>
      <vt:lpstr>CRUD Operations: Read</vt:lpstr>
      <vt:lpstr>CRUD Operations: Update</vt:lpstr>
      <vt:lpstr>CRUD Operations: Delete</vt:lpstr>
      <vt:lpstr>Other Common Operations</vt:lpstr>
      <vt:lpstr>Operators</vt:lpstr>
      <vt:lpstr>Update Operator</vt:lpstr>
      <vt:lpstr>One-to-One: Normalized</vt:lpstr>
      <vt:lpstr>One-to-One: Embedded</vt:lpstr>
      <vt:lpstr>One-to-Many: Normalized</vt:lpstr>
      <vt:lpstr>One-to-Many: Normalized</vt:lpstr>
      <vt:lpstr>One-to-Many: Embedded</vt:lpstr>
      <vt:lpstr>PowerPoint Presentation</vt:lpstr>
      <vt:lpstr>PowerPoint Presentation</vt:lpstr>
      <vt:lpstr>PowerPoint Presentation</vt:lpstr>
      <vt:lpstr>More Complex Query</vt:lpstr>
      <vt:lpstr>Script Usage</vt:lpstr>
      <vt:lpstr>Shell Usage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Schoeneweis, Bradley</dc:creator>
  <cp:lastModifiedBy>Schoeneweis, Bradley</cp:lastModifiedBy>
  <cp:revision>32</cp:revision>
  <dcterms:created xsi:type="dcterms:W3CDTF">2018-10-17T16:00:27Z</dcterms:created>
  <dcterms:modified xsi:type="dcterms:W3CDTF">2019-11-13T16:30:37Z</dcterms:modified>
</cp:coreProperties>
</file>